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1AAF33D-0159-4977-A50B-097B2B4E1CA9}">
  <a:tblStyle styleId="{B1AAF33D-0159-4977-A50B-097B2B4E1CA9}"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Shape 2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5" name="Shape 2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Shape 2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2" name="Shape 29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Shape 2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9" name="Shape 29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Shape 3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6" name="Shape 30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Shape 3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3" name="Shape 31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 name="Shape 2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Shape 2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8" name="Shape 2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Shape 2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4" name="Shape 24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Shape 2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0" name="Shape 25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Shape 2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 name="Shape 2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Shape 2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5" name="Shape 2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Shape 2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2" name="Shape 2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Shape 2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8" name="Shape 2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 Id="rId6" Type="http://schemas.openxmlformats.org/officeDocument/2006/relationships/hyperlink" Target="#slide=id.g1f87997393_0_787"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Shape 10"/>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Shape 11"/>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Shape 1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Shape 13"/>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Shape 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15" name="Shape 15"/>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 name="Shape 16"/>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Shape 13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7" name="Shape 13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8" name="Shape 13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9" name="Shape 13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40" name="Shape 140"/>
          <p:cNvGrpSpPr/>
          <p:nvPr/>
        </p:nvGrpSpPr>
        <p:grpSpPr>
          <a:xfrm>
            <a:off x="4406400" y="0"/>
            <a:ext cx="4737600" cy="5143500"/>
            <a:chOff x="4406400" y="0"/>
            <a:chExt cx="4737600" cy="5143500"/>
          </a:xfrm>
        </p:grpSpPr>
        <p:sp>
          <p:nvSpPr>
            <p:cNvPr id="141" name="Shape 14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2" name="Shape 14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3" name="Shape 14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4" name="Shape 14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5" name="Shape 14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6" name="Shape 14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Shape 14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8" name="Shape 14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9" name="Shape 14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0" name="Shape 15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Shape 15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2" name="Shape 15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3" name="Shape 15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4" name="Shape 15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5" name="Shape 15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6" name="Shape 15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Shape 15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Shape 15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59" name="Shape 159"/>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Shape 1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Shape 162">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3" name="Shape 163">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4" name="Shape 164">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5" name="Shape 165">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66" name="Shape 166"/>
          <p:cNvGrpSpPr/>
          <p:nvPr/>
        </p:nvGrpSpPr>
        <p:grpSpPr>
          <a:xfrm>
            <a:off x="0" y="381001"/>
            <a:ext cx="1037850" cy="1016287"/>
            <a:chOff x="0" y="381001"/>
            <a:chExt cx="1037850" cy="1016287"/>
          </a:xfrm>
        </p:grpSpPr>
        <p:sp>
          <p:nvSpPr>
            <p:cNvPr id="167" name="Shape 16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8" name="Shape 16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9" name="Shape 16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Shape 170"/>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Shape 171"/>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Shape 1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Shape 174"/>
          <p:cNvGrpSpPr/>
          <p:nvPr/>
        </p:nvGrpSpPr>
        <p:grpSpPr>
          <a:xfrm>
            <a:off x="0" y="4128572"/>
            <a:ext cx="698925" cy="684657"/>
            <a:chOff x="0" y="3785672"/>
            <a:chExt cx="698925" cy="684657"/>
          </a:xfrm>
        </p:grpSpPr>
        <p:sp>
          <p:nvSpPr>
            <p:cNvPr id="175" name="Shape 175"/>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77" name="Shape 177"/>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78" name="Shape 1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179" name="Shape 179">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0" name="Shape 180">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1" name="Shape 181">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2" name="Shape 182">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Shape 184"/>
          <p:cNvGrpSpPr/>
          <p:nvPr/>
        </p:nvGrpSpPr>
        <p:grpSpPr>
          <a:xfrm>
            <a:off x="4406400" y="0"/>
            <a:ext cx="4737600" cy="5143065"/>
            <a:chOff x="4406400" y="0"/>
            <a:chExt cx="4737600" cy="5143065"/>
          </a:xfrm>
        </p:grpSpPr>
        <p:sp>
          <p:nvSpPr>
            <p:cNvPr id="185" name="Shape 18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6" name="Shape 18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Shape 18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8" name="Shape 18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9" name="Shape 18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0" name="Shape 19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1" name="Shape 19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Shape 19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Shape 19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4" name="Shape 19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5" name="Shape 19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9" name="Shape 19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Shape 20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03" name="Shape 203"/>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Shape 20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Shape 20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206" name="Shape 20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Shape 20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08" name="Shape 20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09" name="Shape 20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Shape 2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Shape 213"/>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Shape 21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Shape 215"/>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Shape 2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
        <p:nvSpPr>
          <p:cNvPr id="217" name="Shape 217">
            <a:hlinkClick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8" name="Shape 218">
            <a:hlinkClick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19" name="Shape 219">
            <a:hlinkClick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20" name="Shape 220">
            <a:hlinkClick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221" name="Shape 221"/>
          <p:cNvGrpSpPr/>
          <p:nvPr/>
        </p:nvGrpSpPr>
        <p:grpSpPr>
          <a:xfrm>
            <a:off x="0" y="381001"/>
            <a:ext cx="1037850" cy="1016287"/>
            <a:chOff x="0" y="381001"/>
            <a:chExt cx="1037850" cy="1016287"/>
          </a:xfrm>
        </p:grpSpPr>
        <p:sp>
          <p:nvSpPr>
            <p:cNvPr id="222" name="Shape 2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3" name="Shape 22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Shape 18"/>
          <p:cNvGrpSpPr/>
          <p:nvPr/>
        </p:nvGrpSpPr>
        <p:grpSpPr>
          <a:xfrm>
            <a:off x="4406400" y="0"/>
            <a:ext cx="4737600" cy="5143065"/>
            <a:chOff x="4406400" y="0"/>
            <a:chExt cx="4737600" cy="5143065"/>
          </a:xfrm>
        </p:grpSpPr>
        <p:sp>
          <p:nvSpPr>
            <p:cNvPr id="19" name="Shape 19"/>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7" name="Shape 37"/>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Shape 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
        <p:nvSpPr>
          <p:cNvPr id="39" name="Shape 39">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 name="Shape 40">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1" name="Shape 41">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2" name="Shape 42">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Shape 44"/>
          <p:cNvGrpSpPr/>
          <p:nvPr/>
        </p:nvGrpSpPr>
        <p:grpSpPr>
          <a:xfrm>
            <a:off x="4406400" y="0"/>
            <a:ext cx="4737600" cy="5143065"/>
            <a:chOff x="4406400" y="0"/>
            <a:chExt cx="4737600" cy="5143065"/>
          </a:xfrm>
        </p:grpSpPr>
        <p:sp>
          <p:nvSpPr>
            <p:cNvPr id="45" name="Shape 4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 name="Shape 4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 name="Shape 4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 name="Shape 4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 name="Shape 5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 name="Shape 5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 name="Shape 5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7" name="Shape 5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0" name="Shape 6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1" name="Shape 6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2" name="Shape 6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3" name="Shape 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
        <p:nvSpPr>
          <p:cNvPr id="64" name="Shape 6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Shape 6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8" name="Shape 6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9" name="Shape 6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70" name="Shape 70"/>
          <p:cNvGrpSpPr/>
          <p:nvPr/>
        </p:nvGrpSpPr>
        <p:grpSpPr>
          <a:xfrm>
            <a:off x="0" y="381001"/>
            <a:ext cx="1037850" cy="1016287"/>
            <a:chOff x="0" y="381001"/>
            <a:chExt cx="1037850" cy="1016287"/>
          </a:xfrm>
        </p:grpSpPr>
        <p:sp>
          <p:nvSpPr>
            <p:cNvPr id="71" name="Shape 7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3" name="Shape 73"/>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Shape 7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Shape 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Shape 77"/>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Shape 7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Shape 80">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82" name="Shape 82">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83" name="Shape 83">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84" name="Shape 84"/>
          <p:cNvGrpSpPr/>
          <p:nvPr/>
        </p:nvGrpSpPr>
        <p:grpSpPr>
          <a:xfrm>
            <a:off x="0" y="381001"/>
            <a:ext cx="1037850" cy="1016287"/>
            <a:chOff x="0" y="381001"/>
            <a:chExt cx="1037850" cy="1016287"/>
          </a:xfrm>
        </p:grpSpPr>
        <p:sp>
          <p:nvSpPr>
            <p:cNvPr id="85" name="Shape 8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7" name="Shape 8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Shape 8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Shape 90"/>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Shape 91"/>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 name="Shape 92">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 name="Shape 93">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4" name="Shape 94">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5" name="Shape 95">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96" name="Shape 96"/>
          <p:cNvGrpSpPr/>
          <p:nvPr/>
        </p:nvGrpSpPr>
        <p:grpSpPr>
          <a:xfrm>
            <a:off x="0" y="381001"/>
            <a:ext cx="1037850" cy="1016287"/>
            <a:chOff x="0" y="381001"/>
            <a:chExt cx="1037850" cy="1016287"/>
          </a:xfrm>
        </p:grpSpPr>
        <p:sp>
          <p:nvSpPr>
            <p:cNvPr id="97" name="Shape 9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 name="Shape 9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9" name="Shape 99"/>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Shape 10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s"/>
              <a:t>‹#›</a:t>
            </a:fld>
            <a:endParaRPr/>
          </a:p>
        </p:txBody>
      </p:sp>
      <p:sp>
        <p:nvSpPr>
          <p:cNvPr id="101" name="Shape 101"/>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Shape 103">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05" name="Shape 105">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06" name="Shape 106">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07" name="Shape 107"/>
          <p:cNvGrpSpPr/>
          <p:nvPr/>
        </p:nvGrpSpPr>
        <p:grpSpPr>
          <a:xfrm>
            <a:off x="0" y="381001"/>
            <a:ext cx="1037850" cy="1016287"/>
            <a:chOff x="0" y="381001"/>
            <a:chExt cx="1037850" cy="1016287"/>
          </a:xfrm>
        </p:grpSpPr>
        <p:sp>
          <p:nvSpPr>
            <p:cNvPr id="108" name="Shape 10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0" name="Shape 11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Shape 111"/>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Shape 112"/>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Shape 1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Shape 115">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7" name="Shape 117">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8" name="Shape 118">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19" name="Shape 119"/>
          <p:cNvGrpSpPr/>
          <p:nvPr/>
        </p:nvGrpSpPr>
        <p:grpSpPr>
          <a:xfrm>
            <a:off x="0" y="381001"/>
            <a:ext cx="1037850" cy="1016287"/>
            <a:chOff x="0" y="381001"/>
            <a:chExt cx="1037850" cy="1016287"/>
          </a:xfrm>
        </p:grpSpPr>
        <p:sp>
          <p:nvSpPr>
            <p:cNvPr id="120" name="Shape 1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2" name="Shape 122"/>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Shape 1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Shape 125">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6" name="Shape 126">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7" name="Shape 127">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8" name="Shape 128">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29" name="Shape 129"/>
          <p:cNvGrpSpPr/>
          <p:nvPr/>
        </p:nvGrpSpPr>
        <p:grpSpPr>
          <a:xfrm>
            <a:off x="0" y="381001"/>
            <a:ext cx="1037850" cy="1016287"/>
            <a:chOff x="0" y="381001"/>
            <a:chExt cx="1037850" cy="1016287"/>
          </a:xfrm>
        </p:grpSpPr>
        <p:sp>
          <p:nvSpPr>
            <p:cNvPr id="130" name="Shape 13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1" name="Shape 13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2" name="Shape 132"/>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Shape 133"/>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Shape 1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s"/>
              <a:t>Algoritmos genéticos</a:t>
            </a:r>
            <a:endParaRPr/>
          </a:p>
        </p:txBody>
      </p:sp>
      <p:sp>
        <p:nvSpPr>
          <p:cNvPr id="229" name="Shape 229"/>
          <p:cNvSpPr txBox="1"/>
          <p:nvPr>
            <p:ph idx="1" type="subTitle"/>
          </p:nvPr>
        </p:nvSpPr>
        <p:spPr>
          <a:xfrm>
            <a:off x="5083950" y="3924925"/>
            <a:ext cx="3989400" cy="5061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s"/>
              <a:t>Sistemas de Inteligencia Artificial</a:t>
            </a:r>
            <a:br>
              <a:rPr lang="es"/>
            </a:br>
            <a:r>
              <a:rPr lang="es"/>
              <a:t>Grupo 12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Shape 28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Análisis</a:t>
            </a:r>
            <a:endParaRPr/>
          </a:p>
        </p:txBody>
      </p:sp>
      <p:sp>
        <p:nvSpPr>
          <p:cNvPr id="288" name="Shape 288"/>
          <p:cNvSpPr txBox="1"/>
          <p:nvPr/>
        </p:nvSpPr>
        <p:spPr>
          <a:xfrm>
            <a:off x="1369775" y="1123225"/>
            <a:ext cx="3602400" cy="34980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s" sz="1300">
                <a:solidFill>
                  <a:srgbClr val="FFFFFF"/>
                </a:solidFill>
                <a:latin typeface="Lato"/>
                <a:ea typeface="Lato"/>
                <a:cs typeface="Lato"/>
                <a:sym typeface="Lato"/>
              </a:rPr>
              <a:t>Para seguir realizando pruebas decidimos mantener los mismos parámetros y cambiar únicamente el método de selección por uno de Elite. Como puede verse en la </a:t>
            </a:r>
            <a:r>
              <a:rPr i="1" lang="es" sz="1300">
                <a:solidFill>
                  <a:srgbClr val="FFFFFF"/>
                </a:solidFill>
                <a:latin typeface="Lato"/>
                <a:ea typeface="Lato"/>
                <a:cs typeface="Lato"/>
                <a:sym typeface="Lato"/>
              </a:rPr>
              <a:t>Figura 4 </a:t>
            </a:r>
            <a:r>
              <a:rPr lang="es" sz="1300">
                <a:solidFill>
                  <a:srgbClr val="FFFFFF"/>
                </a:solidFill>
                <a:latin typeface="Lato"/>
                <a:ea typeface="Lato"/>
                <a:cs typeface="Lato"/>
                <a:sym typeface="Lato"/>
              </a:rPr>
              <a:t>Se alcanzó un fitness de 55.42 luego de 52,000 iteraciones. </a:t>
            </a:r>
            <a:endParaRPr sz="1300">
              <a:solidFill>
                <a:srgbClr val="FFFFFF"/>
              </a:solidFill>
              <a:latin typeface="Lato"/>
              <a:ea typeface="Lato"/>
              <a:cs typeface="Lato"/>
              <a:sym typeface="Lato"/>
            </a:endParaRPr>
          </a:p>
          <a:p>
            <a:pPr indent="0" lvl="0" marL="0" rtl="0">
              <a:lnSpc>
                <a:spcPct val="115000"/>
              </a:lnSpc>
              <a:spcBef>
                <a:spcPts val="0"/>
              </a:spcBef>
              <a:spcAft>
                <a:spcPts val="0"/>
              </a:spcAft>
              <a:buNone/>
            </a:pPr>
            <a:r>
              <a:t/>
            </a:r>
            <a:endParaRPr sz="1300">
              <a:solidFill>
                <a:srgbClr val="FFFFFF"/>
              </a:solidFill>
              <a:latin typeface="Lato"/>
              <a:ea typeface="Lato"/>
              <a:cs typeface="Lato"/>
              <a:sym typeface="Lato"/>
            </a:endParaRPr>
          </a:p>
        </p:txBody>
      </p:sp>
      <p:pic>
        <p:nvPicPr>
          <p:cNvPr id="289" name="Shape 289"/>
          <p:cNvPicPr preferRelativeResize="0"/>
          <p:nvPr/>
        </p:nvPicPr>
        <p:blipFill>
          <a:blip r:embed="rId3">
            <a:alphaModFix/>
          </a:blip>
          <a:stretch>
            <a:fillRect/>
          </a:stretch>
        </p:blipFill>
        <p:spPr>
          <a:xfrm>
            <a:off x="4972175" y="1056450"/>
            <a:ext cx="3810000" cy="3810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Shape 29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Análisis</a:t>
            </a:r>
            <a:endParaRPr/>
          </a:p>
        </p:txBody>
      </p:sp>
      <p:sp>
        <p:nvSpPr>
          <p:cNvPr id="295" name="Shape 295"/>
          <p:cNvSpPr txBox="1"/>
          <p:nvPr/>
        </p:nvSpPr>
        <p:spPr>
          <a:xfrm>
            <a:off x="1369775" y="1123225"/>
            <a:ext cx="3602400" cy="34980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s" sz="1300">
                <a:solidFill>
                  <a:srgbClr val="FFFFFF"/>
                </a:solidFill>
                <a:latin typeface="Lato"/>
                <a:ea typeface="Lato"/>
                <a:cs typeface="Lato"/>
                <a:sym typeface="Lato"/>
              </a:rPr>
              <a:t>Si bien el fitness mejoró, podríamos estar en un caso de convergencia prematura. Es por esto que decidimos utilizar un método de selección mezclada entre Boltzmann (Con una temperatura inicial de 400 grados) y Elite. Manteniendo los mismos parámetros, le otorgamos un peso de 80% a Boltzmann y uno de 20% a Elite para evitar la convergencia prematura. Tras haber realizado los cambios podemos ver que el fitness alcanza 54.70  luego de 50,000 iteraciones (</a:t>
            </a:r>
            <a:r>
              <a:rPr i="1" lang="es" sz="1300">
                <a:solidFill>
                  <a:srgbClr val="FFFFFF"/>
                </a:solidFill>
                <a:latin typeface="Lato"/>
                <a:ea typeface="Lato"/>
                <a:cs typeface="Lato"/>
                <a:sym typeface="Lato"/>
              </a:rPr>
              <a:t>Figura 5</a:t>
            </a:r>
            <a:r>
              <a:rPr lang="es" sz="1300">
                <a:solidFill>
                  <a:srgbClr val="FFFFFF"/>
                </a:solidFill>
                <a:latin typeface="Lato"/>
                <a:ea typeface="Lato"/>
                <a:cs typeface="Lato"/>
                <a:sym typeface="Lato"/>
              </a:rPr>
              <a:t>).</a:t>
            </a:r>
            <a:endParaRPr sz="1300">
              <a:solidFill>
                <a:srgbClr val="FFFFFF"/>
              </a:solidFill>
              <a:latin typeface="Lato"/>
              <a:ea typeface="Lato"/>
              <a:cs typeface="Lato"/>
              <a:sym typeface="Lato"/>
            </a:endParaRPr>
          </a:p>
          <a:p>
            <a:pPr indent="0" lvl="0" marL="0" rtl="0">
              <a:lnSpc>
                <a:spcPct val="115000"/>
              </a:lnSpc>
              <a:spcBef>
                <a:spcPts val="0"/>
              </a:spcBef>
              <a:spcAft>
                <a:spcPts val="0"/>
              </a:spcAft>
              <a:buNone/>
            </a:pPr>
            <a:r>
              <a:t/>
            </a:r>
            <a:endParaRPr sz="1300">
              <a:solidFill>
                <a:srgbClr val="FFFFFF"/>
              </a:solidFill>
              <a:latin typeface="Lato"/>
              <a:ea typeface="Lato"/>
              <a:cs typeface="Lato"/>
              <a:sym typeface="Lato"/>
            </a:endParaRPr>
          </a:p>
        </p:txBody>
      </p:sp>
      <p:pic>
        <p:nvPicPr>
          <p:cNvPr id="296" name="Shape 296"/>
          <p:cNvPicPr preferRelativeResize="0"/>
          <p:nvPr/>
        </p:nvPicPr>
        <p:blipFill>
          <a:blip r:embed="rId3">
            <a:alphaModFix/>
          </a:blip>
          <a:stretch>
            <a:fillRect/>
          </a:stretch>
        </p:blipFill>
        <p:spPr>
          <a:xfrm>
            <a:off x="5138275" y="967125"/>
            <a:ext cx="3530850" cy="3530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Shape 30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Análisis</a:t>
            </a:r>
            <a:endParaRPr/>
          </a:p>
        </p:txBody>
      </p:sp>
      <p:sp>
        <p:nvSpPr>
          <p:cNvPr id="302" name="Shape 302"/>
          <p:cNvSpPr txBox="1"/>
          <p:nvPr/>
        </p:nvSpPr>
        <p:spPr>
          <a:xfrm>
            <a:off x="1369775" y="1123225"/>
            <a:ext cx="3602400" cy="34980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s" sz="1300">
                <a:solidFill>
                  <a:srgbClr val="FFFFFF"/>
                </a:solidFill>
                <a:latin typeface="Lato"/>
                <a:ea typeface="Lato"/>
                <a:cs typeface="Lato"/>
                <a:sym typeface="Lato"/>
              </a:rPr>
              <a:t>Tomamos entonces una cruza uniforme con una probabilidad del 50% y, una mutación uniforme con una probabilidad del 10%.</a:t>
            </a:r>
            <a:endParaRPr sz="1300">
              <a:solidFill>
                <a:srgbClr val="FFFFFF"/>
              </a:solidFill>
              <a:latin typeface="Lato"/>
              <a:ea typeface="Lato"/>
              <a:cs typeface="Lato"/>
              <a:sym typeface="Lato"/>
            </a:endParaRPr>
          </a:p>
          <a:p>
            <a:pPr indent="0" lvl="0" marL="0" rtl="0">
              <a:lnSpc>
                <a:spcPct val="115000"/>
              </a:lnSpc>
              <a:spcBef>
                <a:spcPts val="0"/>
              </a:spcBef>
              <a:spcAft>
                <a:spcPts val="0"/>
              </a:spcAft>
              <a:buNone/>
            </a:pPr>
            <a:r>
              <a:t/>
            </a:r>
            <a:endParaRPr sz="1300">
              <a:solidFill>
                <a:srgbClr val="FFFFFF"/>
              </a:solidFill>
              <a:latin typeface="Lato"/>
              <a:ea typeface="Lato"/>
              <a:cs typeface="Lato"/>
              <a:sym typeface="Lato"/>
            </a:endParaRPr>
          </a:p>
          <a:p>
            <a:pPr indent="0" lvl="0" marL="0" rtl="0">
              <a:lnSpc>
                <a:spcPct val="115000"/>
              </a:lnSpc>
              <a:spcBef>
                <a:spcPts val="0"/>
              </a:spcBef>
              <a:spcAft>
                <a:spcPts val="0"/>
              </a:spcAft>
              <a:buNone/>
            </a:pPr>
            <a:r>
              <a:rPr lang="es" sz="1300">
                <a:solidFill>
                  <a:srgbClr val="FFFFFF"/>
                </a:solidFill>
                <a:latin typeface="Lato"/>
                <a:ea typeface="Lato"/>
                <a:cs typeface="Lato"/>
                <a:sym typeface="Lato"/>
              </a:rPr>
              <a:t>Aplicando el algoritmo con los parámetros descritos se obtienen los resultados de la </a:t>
            </a:r>
            <a:r>
              <a:rPr i="1" lang="es" sz="1300">
                <a:solidFill>
                  <a:srgbClr val="FFFFFF"/>
                </a:solidFill>
                <a:latin typeface="Lato"/>
                <a:ea typeface="Lato"/>
                <a:cs typeface="Lato"/>
                <a:sym typeface="Lato"/>
              </a:rPr>
              <a:t>Figura 6 </a:t>
            </a:r>
            <a:r>
              <a:rPr lang="es" sz="1300">
                <a:solidFill>
                  <a:srgbClr val="FFFFFF"/>
                </a:solidFill>
                <a:latin typeface="Lato"/>
                <a:ea typeface="Lato"/>
                <a:cs typeface="Lato"/>
                <a:sym typeface="Lato"/>
              </a:rPr>
              <a:t>y un fitness de 57.23 luego de 54,000 iteraciones.</a:t>
            </a:r>
            <a:endParaRPr sz="1300">
              <a:solidFill>
                <a:srgbClr val="FFFFFF"/>
              </a:solidFill>
              <a:latin typeface="Lato"/>
              <a:ea typeface="Lato"/>
              <a:cs typeface="Lato"/>
              <a:sym typeface="Lato"/>
            </a:endParaRPr>
          </a:p>
        </p:txBody>
      </p:sp>
      <p:pic>
        <p:nvPicPr>
          <p:cNvPr id="303" name="Shape 303"/>
          <p:cNvPicPr preferRelativeResize="0"/>
          <p:nvPr/>
        </p:nvPicPr>
        <p:blipFill>
          <a:blip r:embed="rId3">
            <a:alphaModFix/>
          </a:blip>
          <a:stretch>
            <a:fillRect/>
          </a:stretch>
        </p:blipFill>
        <p:spPr>
          <a:xfrm>
            <a:off x="5316350" y="1172013"/>
            <a:ext cx="3400425" cy="3400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Shape 30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Conclusión</a:t>
            </a:r>
            <a:endParaRPr/>
          </a:p>
        </p:txBody>
      </p:sp>
      <p:graphicFrame>
        <p:nvGraphicFramePr>
          <p:cNvPr id="309" name="Shape 309"/>
          <p:cNvGraphicFramePr/>
          <p:nvPr/>
        </p:nvGraphicFramePr>
        <p:xfrm>
          <a:off x="1981075" y="1397050"/>
          <a:ext cx="3000000" cy="3000000"/>
        </p:xfrm>
        <a:graphic>
          <a:graphicData uri="http://schemas.openxmlformats.org/drawingml/2006/table">
            <a:tbl>
              <a:tblPr>
                <a:noFill/>
                <a:tableStyleId>{B1AAF33D-0159-4977-A50B-097B2B4E1CA9}</a:tableStyleId>
              </a:tblPr>
              <a:tblGrid>
                <a:gridCol w="2865600"/>
                <a:gridCol w="2865600"/>
              </a:tblGrid>
              <a:tr h="305300">
                <a:tc>
                  <a:txBody>
                    <a:bodyPr>
                      <a:noAutofit/>
                    </a:bodyPr>
                    <a:lstStyle/>
                    <a:p>
                      <a:pPr indent="0" lvl="0" marL="0" rtl="0" algn="ctr">
                        <a:spcBef>
                          <a:spcPts val="0"/>
                        </a:spcBef>
                        <a:spcAft>
                          <a:spcPts val="0"/>
                        </a:spcAft>
                        <a:buNone/>
                      </a:pPr>
                      <a:r>
                        <a:rPr b="1" lang="es" sz="1100">
                          <a:solidFill>
                            <a:srgbClr val="FFFFFF"/>
                          </a:solidFill>
                        </a:rPr>
                        <a:t>Item</a:t>
                      </a:r>
                      <a:endParaRPr b="1"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solidFill>
                      <a:srgbClr val="9FC5E8"/>
                    </a:solidFill>
                  </a:tcPr>
                </a:tc>
                <a:tc>
                  <a:txBody>
                    <a:bodyPr>
                      <a:noAutofit/>
                    </a:bodyPr>
                    <a:lstStyle/>
                    <a:p>
                      <a:pPr indent="0" lvl="0" marL="0" rtl="0" algn="ctr">
                        <a:spcBef>
                          <a:spcPts val="0"/>
                        </a:spcBef>
                        <a:spcAft>
                          <a:spcPts val="0"/>
                        </a:spcAft>
                        <a:buNone/>
                      </a:pPr>
                      <a:r>
                        <a:rPr b="1" lang="es" sz="1100">
                          <a:solidFill>
                            <a:srgbClr val="FFFFFF"/>
                          </a:solidFill>
                        </a:rPr>
                        <a:t>Id</a:t>
                      </a:r>
                      <a:endParaRPr b="1"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solidFill>
                      <a:srgbClr val="9FC5E8"/>
                    </a:solidFill>
                  </a:tcPr>
                </a:tc>
              </a:tr>
              <a:tr h="12700">
                <a:tc>
                  <a:txBody>
                    <a:bodyPr>
                      <a:noAutofit/>
                    </a:bodyPr>
                    <a:lstStyle/>
                    <a:p>
                      <a:pPr indent="0" lvl="0" marL="0" rtl="0" algn="ctr">
                        <a:spcBef>
                          <a:spcPts val="0"/>
                        </a:spcBef>
                        <a:spcAft>
                          <a:spcPts val="0"/>
                        </a:spcAft>
                        <a:buNone/>
                      </a:pPr>
                      <a:r>
                        <a:rPr lang="es" sz="1100">
                          <a:solidFill>
                            <a:srgbClr val="FFFFFF"/>
                          </a:solidFill>
                        </a:rPr>
                        <a:t>Botas</a:t>
                      </a:r>
                      <a:endParaRPr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sz="1100">
                          <a:solidFill>
                            <a:srgbClr val="FFFFFF"/>
                          </a:solidFill>
                        </a:rPr>
                        <a:t>801166</a:t>
                      </a:r>
                      <a:endParaRPr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r>
              <a:tr h="12700">
                <a:tc>
                  <a:txBody>
                    <a:bodyPr>
                      <a:noAutofit/>
                    </a:bodyPr>
                    <a:lstStyle/>
                    <a:p>
                      <a:pPr indent="0" lvl="0" marL="0" rtl="0" algn="ctr">
                        <a:spcBef>
                          <a:spcPts val="0"/>
                        </a:spcBef>
                        <a:spcAft>
                          <a:spcPts val="0"/>
                        </a:spcAft>
                        <a:buNone/>
                      </a:pPr>
                      <a:r>
                        <a:rPr lang="es" sz="1100">
                          <a:solidFill>
                            <a:srgbClr val="FFFFFF"/>
                          </a:solidFill>
                        </a:rPr>
                        <a:t>Casco</a:t>
                      </a:r>
                      <a:endParaRPr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sz="1100">
                          <a:solidFill>
                            <a:srgbClr val="FFFFFF"/>
                          </a:solidFill>
                        </a:rPr>
                        <a:t>516677</a:t>
                      </a:r>
                      <a:endParaRPr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r>
              <a:tr h="12700">
                <a:tc>
                  <a:txBody>
                    <a:bodyPr>
                      <a:noAutofit/>
                    </a:bodyPr>
                    <a:lstStyle/>
                    <a:p>
                      <a:pPr indent="0" lvl="0" marL="0" rtl="0" algn="ctr">
                        <a:spcBef>
                          <a:spcPts val="0"/>
                        </a:spcBef>
                        <a:spcAft>
                          <a:spcPts val="0"/>
                        </a:spcAft>
                        <a:buNone/>
                      </a:pPr>
                      <a:r>
                        <a:rPr lang="es" sz="1100">
                          <a:solidFill>
                            <a:srgbClr val="FFFFFF"/>
                          </a:solidFill>
                        </a:rPr>
                        <a:t>Armadura</a:t>
                      </a:r>
                      <a:endParaRPr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sz="1100">
                          <a:solidFill>
                            <a:srgbClr val="FFFFFF"/>
                          </a:solidFill>
                        </a:rPr>
                        <a:t>96822</a:t>
                      </a:r>
                      <a:endParaRPr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r>
              <a:tr h="12700">
                <a:tc>
                  <a:txBody>
                    <a:bodyPr>
                      <a:noAutofit/>
                    </a:bodyPr>
                    <a:lstStyle/>
                    <a:p>
                      <a:pPr indent="0" lvl="0" marL="0" rtl="0" algn="ctr">
                        <a:spcBef>
                          <a:spcPts val="0"/>
                        </a:spcBef>
                        <a:spcAft>
                          <a:spcPts val="0"/>
                        </a:spcAft>
                        <a:buNone/>
                      </a:pPr>
                      <a:r>
                        <a:rPr lang="es" sz="1100">
                          <a:solidFill>
                            <a:srgbClr val="FFFFFF"/>
                          </a:solidFill>
                        </a:rPr>
                        <a:t>Guantes</a:t>
                      </a:r>
                      <a:endParaRPr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sz="1100">
                          <a:solidFill>
                            <a:srgbClr val="FFFFFF"/>
                          </a:solidFill>
                        </a:rPr>
                        <a:t>382596</a:t>
                      </a:r>
                      <a:endParaRPr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r>
              <a:tr h="12700">
                <a:tc>
                  <a:txBody>
                    <a:bodyPr>
                      <a:noAutofit/>
                    </a:bodyPr>
                    <a:lstStyle/>
                    <a:p>
                      <a:pPr indent="0" lvl="0" marL="0" rtl="0" algn="ctr">
                        <a:spcBef>
                          <a:spcPts val="0"/>
                        </a:spcBef>
                        <a:spcAft>
                          <a:spcPts val="0"/>
                        </a:spcAft>
                        <a:buNone/>
                      </a:pPr>
                      <a:r>
                        <a:rPr lang="es" sz="1100">
                          <a:solidFill>
                            <a:srgbClr val="FFFFFF"/>
                          </a:solidFill>
                        </a:rPr>
                        <a:t>Arma</a:t>
                      </a:r>
                      <a:endParaRPr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s" sz="1100">
                          <a:solidFill>
                            <a:srgbClr val="FFFFFF"/>
                          </a:solidFill>
                        </a:rPr>
                        <a:t>37856</a:t>
                      </a:r>
                      <a:endParaRPr sz="1100">
                        <a:solidFill>
                          <a:srgbClr val="FFFFFF"/>
                        </a:solidFill>
                      </a:endParaRPr>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tcPr>
                </a:tc>
              </a:tr>
              <a:tr h="12700">
                <a:tc>
                  <a:txBody>
                    <a:bodyPr>
                      <a:noAutofit/>
                    </a:bodyPr>
                    <a:lstStyle/>
                    <a:p>
                      <a:pPr indent="0" lvl="0" marL="0" rtl="0" algn="ctr">
                        <a:spcBef>
                          <a:spcPts val="0"/>
                        </a:spcBef>
                        <a:spcAft>
                          <a:spcPts val="0"/>
                        </a:spcAft>
                        <a:buNone/>
                      </a:pPr>
                      <a:r>
                        <a:rPr lang="es" sz="1100"/>
                        <a:t>Altura</a:t>
                      </a:r>
                      <a:endParaRPr sz="1100"/>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solidFill>
                      <a:srgbClr val="EFEFEF"/>
                    </a:solidFill>
                  </a:tcPr>
                </a:tc>
                <a:tc>
                  <a:txBody>
                    <a:bodyPr>
                      <a:noAutofit/>
                    </a:bodyPr>
                    <a:lstStyle/>
                    <a:p>
                      <a:pPr indent="0" lvl="0" marL="0" rtl="0" algn="ctr">
                        <a:spcBef>
                          <a:spcPts val="0"/>
                        </a:spcBef>
                        <a:spcAft>
                          <a:spcPts val="0"/>
                        </a:spcAft>
                        <a:buNone/>
                      </a:pPr>
                      <a:r>
                        <a:rPr lang="es" sz="1100"/>
                        <a:t>1.300 metros</a:t>
                      </a:r>
                      <a:endParaRPr sz="1100"/>
                    </a:p>
                  </a:txBody>
                  <a:tcPr marT="63500" marB="63500" marR="63500" marL="63500">
                    <a:lnL cap="flat" cmpd="sng">
                      <a:solidFill>
                        <a:srgbClr val="000000"/>
                      </a:solidFill>
                      <a:prstDash val="solid"/>
                      <a:round/>
                      <a:headEnd len="sm" w="sm" type="none"/>
                      <a:tailEnd len="sm" w="sm" type="none"/>
                    </a:lnL>
                    <a:lnR cap="flat" cmpd="sng">
                      <a:solidFill>
                        <a:srgbClr val="000000"/>
                      </a:solidFill>
                      <a:prstDash val="solid"/>
                      <a:round/>
                      <a:headEnd len="sm" w="sm" type="none"/>
                      <a:tailEnd len="sm" w="sm" type="none"/>
                    </a:lnR>
                    <a:lnT cap="flat" cmpd="sng">
                      <a:solidFill>
                        <a:srgbClr val="000000"/>
                      </a:solidFill>
                      <a:prstDash val="solid"/>
                      <a:round/>
                      <a:headEnd len="sm" w="sm" type="none"/>
                      <a:tailEnd len="sm" w="sm" type="none"/>
                    </a:lnT>
                    <a:lnB cap="flat" cmpd="sng">
                      <a:solidFill>
                        <a:srgbClr val="000000"/>
                      </a:solidFill>
                      <a:prstDash val="solid"/>
                      <a:round/>
                      <a:headEnd len="sm" w="sm" type="none"/>
                      <a:tailEnd len="sm" w="sm" type="none"/>
                    </a:lnB>
                    <a:solidFill>
                      <a:srgbClr val="EFEFEF"/>
                    </a:solidFill>
                  </a:tcPr>
                </a:tc>
              </a:tr>
            </a:tbl>
          </a:graphicData>
        </a:graphic>
      </p:graphicFrame>
      <p:sp>
        <p:nvSpPr>
          <p:cNvPr id="310" name="Shape 310"/>
          <p:cNvSpPr txBox="1"/>
          <p:nvPr/>
        </p:nvSpPr>
        <p:spPr>
          <a:xfrm>
            <a:off x="2006725" y="3773725"/>
            <a:ext cx="5731200" cy="5136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b="1" lang="es">
                <a:solidFill>
                  <a:srgbClr val="FFFFFF"/>
                </a:solidFill>
                <a:latin typeface="Lato"/>
                <a:ea typeface="Lato"/>
                <a:cs typeface="Lato"/>
                <a:sym typeface="Lato"/>
              </a:rPr>
              <a:t>Fitness: </a:t>
            </a:r>
            <a:r>
              <a:rPr b="1" lang="es">
                <a:solidFill>
                  <a:srgbClr val="FFFFFF"/>
                </a:solidFill>
                <a:latin typeface="Lato"/>
                <a:ea typeface="Lato"/>
                <a:cs typeface="Lato"/>
                <a:sym typeface="Lato"/>
              </a:rPr>
              <a:t>57.23</a:t>
            </a:r>
            <a:endParaRPr b="1">
              <a:solidFill>
                <a:srgbClr val="FFFFFF"/>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Shape 3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Demo</a:t>
            </a:r>
            <a:endParaRPr/>
          </a:p>
        </p:txBody>
      </p:sp>
      <p:sp>
        <p:nvSpPr>
          <p:cNvPr id="316" name="Shape 316"/>
          <p:cNvSpPr txBox="1"/>
          <p:nvPr/>
        </p:nvSpPr>
        <p:spPr>
          <a:xfrm>
            <a:off x="1369775" y="2034125"/>
            <a:ext cx="6663900" cy="1198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4800">
                <a:solidFill>
                  <a:srgbClr val="FFFFFF"/>
                </a:solidFill>
                <a:latin typeface="Lato"/>
                <a:ea typeface="Lato"/>
                <a:cs typeface="Lato"/>
                <a:sym typeface="Lato"/>
              </a:rPr>
              <a:t>¡Muchas gracias!</a:t>
            </a:r>
            <a:endParaRPr sz="4800">
              <a:solidFill>
                <a:srgbClr val="FFFFFF"/>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Shape 2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s"/>
              <a:t>Introducción</a:t>
            </a:r>
            <a:endParaRPr/>
          </a:p>
        </p:txBody>
      </p:sp>
      <p:sp>
        <p:nvSpPr>
          <p:cNvPr id="235" name="Shape 23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solidFill>
                  <a:srgbClr val="FFFFFF"/>
                </a:solidFill>
              </a:rPr>
              <a:t>Se describe el desarrollo de un motor de algoritmos genéticos con el fin de obtener las mejores configuraciones de personajes de un juego de rol. El juego consiste en personajes que tienen cierta clase, ciertas propiedades, y cierto equipamiento. El objetivo es lograr la mejor configuración de ellas para optimizar el desempeño del personaje en el juego.</a:t>
            </a:r>
            <a:endParaRPr>
              <a:solidFill>
                <a:srgbClr val="FFFFFF"/>
              </a:solidFill>
            </a:endParaRPr>
          </a:p>
          <a:p>
            <a:pPr indent="0" lvl="0" marL="0" rtl="0">
              <a:spcBef>
                <a:spcPts val="0"/>
              </a:spcBef>
              <a:spcAft>
                <a:spcPts val="0"/>
              </a:spcAft>
              <a:buNone/>
            </a:pPr>
            <a:r>
              <a:t/>
            </a:r>
            <a:endParaRPr>
              <a:solidFill>
                <a:srgbClr val="FFFFFF"/>
              </a:solidFill>
            </a:endParaRPr>
          </a:p>
          <a:p>
            <a:pPr indent="0" lvl="0" marL="0" rtl="0">
              <a:spcBef>
                <a:spcPts val="0"/>
              </a:spcBef>
              <a:spcAft>
                <a:spcPts val="0"/>
              </a:spcAft>
              <a:buNone/>
            </a:pPr>
            <a:r>
              <a:rPr lang="es">
                <a:solidFill>
                  <a:srgbClr val="FFFFFF"/>
                </a:solidFill>
              </a:rPr>
              <a:t>El análisis se realizará sobre el personaje </a:t>
            </a:r>
            <a:r>
              <a:rPr b="1" lang="es">
                <a:solidFill>
                  <a:srgbClr val="FFFFFF"/>
                </a:solidFill>
              </a:rPr>
              <a:t>Defensor 2</a:t>
            </a:r>
            <a:br>
              <a:rPr lang="es">
                <a:solidFill>
                  <a:srgbClr val="FFFFFF"/>
                </a:solidFill>
              </a:rPr>
            </a:b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Shape 24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s"/>
              <a:t>Implementación del proyecto</a:t>
            </a:r>
            <a:endParaRPr/>
          </a:p>
        </p:txBody>
      </p:sp>
      <p:sp>
        <p:nvSpPr>
          <p:cNvPr id="241" name="Shape 241"/>
          <p:cNvSpPr txBox="1"/>
          <p:nvPr>
            <p:ph idx="1" type="body"/>
          </p:nvPr>
        </p:nvSpPr>
        <p:spPr>
          <a:xfrm>
            <a:off x="1400300" y="1257425"/>
            <a:ext cx="5877300" cy="3420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solidFill>
                  <a:srgbClr val="FFFFFF"/>
                </a:solidFill>
              </a:rPr>
              <a:t>El motor se divide en distintos paquetes de Java. Cada paquete incluye una interfaz y un conjunto de clases con implementaciones particulares de cada método</a:t>
            </a:r>
            <a:endParaRPr>
              <a:solidFill>
                <a:srgbClr val="FFFFFF"/>
              </a:solidFill>
            </a:endParaRPr>
          </a:p>
          <a:p>
            <a:pPr indent="-311150" lvl="0" marL="457200" rtl="0">
              <a:spcBef>
                <a:spcPts val="1600"/>
              </a:spcBef>
              <a:spcAft>
                <a:spcPts val="0"/>
              </a:spcAft>
              <a:buClr>
                <a:srgbClr val="FFFFFF"/>
              </a:buClr>
              <a:buSzPts val="1300"/>
              <a:buChar char="●"/>
            </a:pPr>
            <a:r>
              <a:rPr lang="es">
                <a:solidFill>
                  <a:srgbClr val="FFFFFF"/>
                </a:solidFill>
              </a:rPr>
              <a:t>Selection</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Replacement</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Mutation</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Crossover</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Stop condition</a:t>
            </a:r>
            <a:br>
              <a:rPr lang="es">
                <a:solidFill>
                  <a:srgbClr val="FFFFFF"/>
                </a:solidFill>
              </a:rPr>
            </a:br>
            <a:endParaRPr>
              <a:solidFill>
                <a:srgbClr val="FFFFFF"/>
              </a:solidFill>
            </a:endParaRPr>
          </a:p>
          <a:p>
            <a:pPr indent="0" lvl="0" marL="0" rtl="0">
              <a:spcBef>
                <a:spcPts val="1600"/>
              </a:spcBef>
              <a:spcAft>
                <a:spcPts val="0"/>
              </a:spcAft>
              <a:buNone/>
            </a:pPr>
            <a:r>
              <a:rPr lang="es">
                <a:solidFill>
                  <a:srgbClr val="FFFFFF"/>
                </a:solidFill>
              </a:rPr>
              <a:t>También se implementaron paquetes del modelado del problema</a:t>
            </a:r>
            <a:endParaRPr>
              <a:solidFill>
                <a:srgbClr val="FFFFFF"/>
              </a:solidFill>
            </a:endParaRPr>
          </a:p>
          <a:p>
            <a:pPr indent="-311150" lvl="0" marL="457200" rtl="0">
              <a:spcBef>
                <a:spcPts val="1600"/>
              </a:spcBef>
              <a:spcAft>
                <a:spcPts val="0"/>
              </a:spcAft>
              <a:buClr>
                <a:srgbClr val="FFFFFF"/>
              </a:buClr>
              <a:buSzPts val="1300"/>
              <a:buChar char="●"/>
            </a:pPr>
            <a:r>
              <a:rPr lang="es">
                <a:solidFill>
                  <a:srgbClr val="FFFFFF"/>
                </a:solidFill>
              </a:rPr>
              <a:t>Item</a:t>
            </a:r>
            <a:endParaRPr>
              <a:solidFill>
                <a:srgbClr val="FFFFFF"/>
              </a:solidFill>
            </a:endParaRPr>
          </a:p>
          <a:p>
            <a:pPr indent="-311150" lvl="0" marL="457200" rtl="0">
              <a:spcBef>
                <a:spcPts val="0"/>
              </a:spcBef>
              <a:spcAft>
                <a:spcPts val="0"/>
              </a:spcAft>
              <a:buClr>
                <a:srgbClr val="FFFFFF"/>
              </a:buClr>
              <a:buSzPts val="1300"/>
              <a:buChar char="●"/>
            </a:pPr>
            <a:r>
              <a:rPr lang="es">
                <a:solidFill>
                  <a:srgbClr val="FFFFFF"/>
                </a:solidFill>
              </a:rPr>
              <a:t>Character</a:t>
            </a:r>
            <a:br>
              <a:rPr lang="es">
                <a:solidFill>
                  <a:srgbClr val="FFFFFF"/>
                </a:solidFill>
              </a:rPr>
            </a:b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Shape 24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Implementación del proyecto</a:t>
            </a:r>
            <a:endParaRPr/>
          </a:p>
        </p:txBody>
      </p:sp>
      <p:sp>
        <p:nvSpPr>
          <p:cNvPr id="247" name="Shape 247"/>
          <p:cNvSpPr txBox="1"/>
          <p:nvPr/>
        </p:nvSpPr>
        <p:spPr>
          <a:xfrm>
            <a:off x="1369750" y="1602650"/>
            <a:ext cx="7561200" cy="26163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b="1" lang="es" sz="1800">
                <a:solidFill>
                  <a:srgbClr val="FFFFFF"/>
                </a:solidFill>
                <a:latin typeface="Courier New"/>
                <a:ea typeface="Courier New"/>
                <a:cs typeface="Courier New"/>
                <a:sym typeface="Courier New"/>
              </a:rPr>
              <a:t>while(!stopCondition.stop())</a:t>
            </a:r>
            <a:endParaRPr b="1" sz="1800">
              <a:solidFill>
                <a:srgbClr val="FFFFFF"/>
              </a:solidFill>
              <a:latin typeface="Courier New"/>
              <a:ea typeface="Courier New"/>
              <a:cs typeface="Courier New"/>
              <a:sym typeface="Courier New"/>
            </a:endParaRPr>
          </a:p>
          <a:p>
            <a:pPr indent="0" lvl="0" marL="0" rtl="0">
              <a:lnSpc>
                <a:spcPct val="115000"/>
              </a:lnSpc>
              <a:spcBef>
                <a:spcPts val="0"/>
              </a:spcBef>
              <a:spcAft>
                <a:spcPts val="0"/>
              </a:spcAft>
              <a:buNone/>
            </a:pPr>
            <a:r>
              <a:rPr b="1" lang="es" sz="1800">
                <a:solidFill>
                  <a:srgbClr val="FFFFFF"/>
                </a:solidFill>
                <a:latin typeface="Courier New"/>
                <a:ea typeface="Courier New"/>
                <a:cs typeface="Courier New"/>
                <a:sym typeface="Courier New"/>
              </a:rPr>
              <a:t>chromosomes = replace.apply(</a:t>
            </a:r>
            <a:endParaRPr b="1" sz="1800">
              <a:solidFill>
                <a:srgbClr val="FFFFFF"/>
              </a:solidFill>
              <a:latin typeface="Courier New"/>
              <a:ea typeface="Courier New"/>
              <a:cs typeface="Courier New"/>
              <a:sym typeface="Courier New"/>
            </a:endParaRPr>
          </a:p>
          <a:p>
            <a:pPr indent="457200" lvl="0" marL="1371600" rtl="0">
              <a:lnSpc>
                <a:spcPct val="115000"/>
              </a:lnSpc>
              <a:spcBef>
                <a:spcPts val="0"/>
              </a:spcBef>
              <a:spcAft>
                <a:spcPts val="0"/>
              </a:spcAft>
              <a:buNone/>
            </a:pPr>
            <a:r>
              <a:rPr b="1" lang="es" sz="1800">
                <a:solidFill>
                  <a:srgbClr val="FFFFFF"/>
                </a:solidFill>
                <a:latin typeface="Courier New"/>
                <a:ea typeface="Courier New"/>
                <a:cs typeface="Courier New"/>
                <a:sym typeface="Courier New"/>
              </a:rPr>
              <a:t>  mutate.apply(</a:t>
            </a:r>
            <a:endParaRPr b="1" sz="1800">
              <a:solidFill>
                <a:srgbClr val="FFFFFF"/>
              </a:solidFill>
              <a:latin typeface="Courier New"/>
              <a:ea typeface="Courier New"/>
              <a:cs typeface="Courier New"/>
              <a:sym typeface="Courier New"/>
            </a:endParaRPr>
          </a:p>
          <a:p>
            <a:pPr indent="457200" lvl="0" marL="1828800" rtl="0">
              <a:lnSpc>
                <a:spcPct val="115000"/>
              </a:lnSpc>
              <a:spcBef>
                <a:spcPts val="0"/>
              </a:spcBef>
              <a:spcAft>
                <a:spcPts val="0"/>
              </a:spcAft>
              <a:buNone/>
            </a:pPr>
            <a:r>
              <a:rPr b="1" lang="es" sz="1800">
                <a:solidFill>
                  <a:srgbClr val="FFFFFF"/>
                </a:solidFill>
                <a:latin typeface="Courier New"/>
                <a:ea typeface="Courier New"/>
                <a:cs typeface="Courier New"/>
                <a:sym typeface="Courier New"/>
              </a:rPr>
              <a:t>cross.apply(</a:t>
            </a:r>
            <a:endParaRPr b="1" sz="1800">
              <a:solidFill>
                <a:srgbClr val="FFFFFF"/>
              </a:solidFill>
              <a:latin typeface="Courier New"/>
              <a:ea typeface="Courier New"/>
              <a:cs typeface="Courier New"/>
              <a:sym typeface="Courier New"/>
            </a:endParaRPr>
          </a:p>
          <a:p>
            <a:pPr indent="457200" lvl="0" marL="2286000" rtl="0">
              <a:lnSpc>
                <a:spcPct val="115000"/>
              </a:lnSpc>
              <a:spcBef>
                <a:spcPts val="0"/>
              </a:spcBef>
              <a:spcAft>
                <a:spcPts val="0"/>
              </a:spcAft>
              <a:buNone/>
            </a:pPr>
            <a:r>
              <a:rPr b="1" lang="es" sz="1800">
                <a:solidFill>
                  <a:srgbClr val="FFFFFF"/>
                </a:solidFill>
                <a:latin typeface="Courier New"/>
                <a:ea typeface="Courier New"/>
                <a:cs typeface="Courier New"/>
                <a:sym typeface="Courier New"/>
              </a:rPr>
              <a:t>select.apply(chromosomes)</a:t>
            </a:r>
            <a:endParaRPr b="1" sz="1800">
              <a:solidFill>
                <a:srgbClr val="FFFFFF"/>
              </a:solidFill>
              <a:latin typeface="Courier New"/>
              <a:ea typeface="Courier New"/>
              <a:cs typeface="Courier New"/>
              <a:sym typeface="Courier New"/>
            </a:endParaRPr>
          </a:p>
          <a:p>
            <a:pPr indent="0" lvl="0" marL="2286000" rtl="0">
              <a:lnSpc>
                <a:spcPct val="115000"/>
              </a:lnSpc>
              <a:spcBef>
                <a:spcPts val="0"/>
              </a:spcBef>
              <a:spcAft>
                <a:spcPts val="0"/>
              </a:spcAft>
              <a:buNone/>
            </a:pPr>
            <a:r>
              <a:rPr b="1" lang="es" sz="1800">
                <a:solidFill>
                  <a:srgbClr val="FFFFFF"/>
                </a:solidFill>
                <a:latin typeface="Courier New"/>
                <a:ea typeface="Courier New"/>
                <a:cs typeface="Courier New"/>
                <a:sym typeface="Courier New"/>
              </a:rPr>
              <a:t>)</a:t>
            </a:r>
            <a:endParaRPr b="1" sz="1800">
              <a:solidFill>
                <a:srgbClr val="FFFFFF"/>
              </a:solidFill>
              <a:latin typeface="Courier New"/>
              <a:ea typeface="Courier New"/>
              <a:cs typeface="Courier New"/>
              <a:sym typeface="Courier New"/>
            </a:endParaRPr>
          </a:p>
          <a:p>
            <a:pPr indent="0" lvl="0" marL="457200" rtl="0">
              <a:lnSpc>
                <a:spcPct val="115000"/>
              </a:lnSpc>
              <a:spcBef>
                <a:spcPts val="0"/>
              </a:spcBef>
              <a:spcAft>
                <a:spcPts val="0"/>
              </a:spcAft>
              <a:buNone/>
            </a:pPr>
            <a:r>
              <a:rPr b="1" lang="es" sz="1800">
                <a:solidFill>
                  <a:srgbClr val="FFFFFF"/>
                </a:solidFill>
                <a:latin typeface="Courier New"/>
                <a:ea typeface="Courier New"/>
                <a:cs typeface="Courier New"/>
                <a:sym typeface="Courier New"/>
              </a:rPr>
              <a:t>		   	 ), chromosomes);</a:t>
            </a:r>
            <a:endParaRPr b="1" sz="18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Shape 252"/>
          <p:cNvSpPr/>
          <p:nvPr/>
        </p:nvSpPr>
        <p:spPr>
          <a:xfrm>
            <a:off x="5948175" y="1520150"/>
            <a:ext cx="2184900" cy="2506800"/>
          </a:xfrm>
          <a:prstGeom prst="roundRect">
            <a:avLst>
              <a:gd fmla="val 16667" name="adj"/>
            </a:avLst>
          </a:prstGeom>
          <a:solidFill>
            <a:srgbClr val="2658A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b="1" lang="es">
                <a:solidFill>
                  <a:srgbClr val="FFFFFF"/>
                </a:solidFill>
              </a:rPr>
              <a:t>Cromosoma</a:t>
            </a:r>
            <a:endParaRPr b="1">
              <a:solidFill>
                <a:srgbClr val="FFFFFF"/>
              </a:solidFill>
            </a:endParaRPr>
          </a:p>
          <a:p>
            <a:pPr indent="0" lvl="0" marL="0">
              <a:spcBef>
                <a:spcPts val="0"/>
              </a:spcBef>
              <a:spcAft>
                <a:spcPts val="0"/>
              </a:spcAft>
              <a:buNone/>
            </a:pPr>
            <a:r>
              <a:t/>
            </a:r>
            <a:endParaRPr b="1"/>
          </a:p>
          <a:p>
            <a:pPr indent="0" lvl="0" marL="0">
              <a:spcBef>
                <a:spcPts val="0"/>
              </a:spcBef>
              <a:spcAft>
                <a:spcPts val="0"/>
              </a:spcAft>
              <a:buNone/>
            </a:pPr>
            <a:r>
              <a:t/>
            </a:r>
            <a:endParaRPr b="1"/>
          </a:p>
          <a:p>
            <a:pPr indent="0" lvl="0" marL="0">
              <a:spcBef>
                <a:spcPts val="0"/>
              </a:spcBef>
              <a:spcAft>
                <a:spcPts val="0"/>
              </a:spcAft>
              <a:buNone/>
            </a:pPr>
            <a:r>
              <a:t/>
            </a:r>
            <a:endParaRPr b="1"/>
          </a:p>
          <a:p>
            <a:pPr indent="0" lvl="0" marL="0">
              <a:spcBef>
                <a:spcPts val="0"/>
              </a:spcBef>
              <a:spcAft>
                <a:spcPts val="0"/>
              </a:spcAft>
              <a:buNone/>
            </a:pPr>
            <a:r>
              <a:t/>
            </a:r>
            <a:endParaRPr b="1"/>
          </a:p>
          <a:p>
            <a:pPr indent="0" lvl="0" marL="0">
              <a:spcBef>
                <a:spcPts val="0"/>
              </a:spcBef>
              <a:spcAft>
                <a:spcPts val="0"/>
              </a:spcAft>
              <a:buNone/>
            </a:pPr>
            <a:r>
              <a:t/>
            </a:r>
            <a:endParaRPr b="1"/>
          </a:p>
          <a:p>
            <a:pPr indent="0" lvl="0" marL="0">
              <a:spcBef>
                <a:spcPts val="0"/>
              </a:spcBef>
              <a:spcAft>
                <a:spcPts val="0"/>
              </a:spcAft>
              <a:buNone/>
            </a:pPr>
            <a:r>
              <a:t/>
            </a:r>
            <a:endParaRPr b="1"/>
          </a:p>
          <a:p>
            <a:pPr indent="0" lvl="0" marL="0">
              <a:spcBef>
                <a:spcPts val="0"/>
              </a:spcBef>
              <a:spcAft>
                <a:spcPts val="0"/>
              </a:spcAft>
              <a:buNone/>
            </a:pPr>
            <a:r>
              <a:t/>
            </a:r>
            <a:endParaRPr b="1"/>
          </a:p>
          <a:p>
            <a:pPr indent="0" lvl="0" marL="0">
              <a:spcBef>
                <a:spcPts val="0"/>
              </a:spcBef>
              <a:spcAft>
                <a:spcPts val="0"/>
              </a:spcAft>
              <a:buNone/>
            </a:pPr>
            <a:r>
              <a:t/>
            </a:r>
            <a:endParaRPr b="1"/>
          </a:p>
          <a:p>
            <a:pPr indent="0" lvl="0" marL="0">
              <a:spcBef>
                <a:spcPts val="0"/>
              </a:spcBef>
              <a:spcAft>
                <a:spcPts val="0"/>
              </a:spcAft>
              <a:buNone/>
            </a:pPr>
            <a:r>
              <a:t/>
            </a:r>
            <a:endParaRPr b="1"/>
          </a:p>
        </p:txBody>
      </p:sp>
      <p:sp>
        <p:nvSpPr>
          <p:cNvPr id="253" name="Shape 25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Implementación del modelo</a:t>
            </a:r>
            <a:endParaRPr/>
          </a:p>
        </p:txBody>
      </p:sp>
      <p:sp>
        <p:nvSpPr>
          <p:cNvPr id="254" name="Shape 254"/>
          <p:cNvSpPr/>
          <p:nvPr/>
        </p:nvSpPr>
        <p:spPr>
          <a:xfrm>
            <a:off x="6116025" y="2102575"/>
            <a:ext cx="1849200" cy="945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b="1" lang="es"/>
              <a:t>Personaje</a:t>
            </a:r>
            <a:br>
              <a:rPr b="1" lang="es"/>
            </a:br>
            <a:r>
              <a:rPr lang="es" sz="1200"/>
              <a:t>Modificadores de desempeño</a:t>
            </a:r>
            <a:endParaRPr sz="1200"/>
          </a:p>
        </p:txBody>
      </p:sp>
      <p:sp>
        <p:nvSpPr>
          <p:cNvPr id="255" name="Shape 255"/>
          <p:cNvSpPr/>
          <p:nvPr/>
        </p:nvSpPr>
        <p:spPr>
          <a:xfrm>
            <a:off x="6150275" y="3205250"/>
            <a:ext cx="1849200" cy="5001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rPr lang="es" sz="1200"/>
              <a:t>Lista de Items</a:t>
            </a:r>
            <a:endParaRPr sz="1200"/>
          </a:p>
          <a:p>
            <a:pPr indent="0" lvl="0" marL="0">
              <a:spcBef>
                <a:spcPts val="0"/>
              </a:spcBef>
              <a:spcAft>
                <a:spcPts val="0"/>
              </a:spcAft>
              <a:buNone/>
            </a:pPr>
            <a:r>
              <a:rPr lang="es" sz="1200"/>
              <a:t>Altura</a:t>
            </a:r>
            <a:endParaRPr sz="1200"/>
          </a:p>
        </p:txBody>
      </p:sp>
      <p:sp>
        <p:nvSpPr>
          <p:cNvPr id="256" name="Shape 256"/>
          <p:cNvSpPr txBox="1"/>
          <p:nvPr/>
        </p:nvSpPr>
        <p:spPr>
          <a:xfrm>
            <a:off x="1410875" y="1588925"/>
            <a:ext cx="3321600" cy="29655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s" sz="1300">
                <a:solidFill>
                  <a:srgbClr val="FFFFFF"/>
                </a:solidFill>
                <a:latin typeface="Lato"/>
                <a:ea typeface="Lato"/>
                <a:cs typeface="Lato"/>
                <a:sym typeface="Lato"/>
              </a:rPr>
              <a:t>Se implementó una clase </a:t>
            </a:r>
            <a:r>
              <a:rPr lang="es" sz="1300">
                <a:solidFill>
                  <a:srgbClr val="FFFFFF"/>
                </a:solidFill>
                <a:latin typeface="Courier New"/>
                <a:ea typeface="Courier New"/>
                <a:cs typeface="Courier New"/>
                <a:sym typeface="Courier New"/>
              </a:rPr>
              <a:t>Chromosome</a:t>
            </a:r>
            <a:r>
              <a:rPr lang="es" sz="1300">
                <a:solidFill>
                  <a:srgbClr val="FFFFFF"/>
                </a:solidFill>
                <a:latin typeface="Lato"/>
                <a:ea typeface="Lato"/>
                <a:cs typeface="Lato"/>
                <a:sym typeface="Lato"/>
              </a:rPr>
              <a:t> que referencia al </a:t>
            </a:r>
            <a:r>
              <a:rPr lang="es" sz="1300">
                <a:solidFill>
                  <a:srgbClr val="FFFFFF"/>
                </a:solidFill>
                <a:latin typeface="Courier New"/>
                <a:ea typeface="Courier New"/>
                <a:cs typeface="Courier New"/>
                <a:sym typeface="Courier New"/>
              </a:rPr>
              <a:t>Character</a:t>
            </a:r>
            <a:r>
              <a:rPr lang="es" sz="1300">
                <a:solidFill>
                  <a:srgbClr val="FFFFFF"/>
                </a:solidFill>
                <a:latin typeface="Lato"/>
                <a:ea typeface="Lato"/>
                <a:cs typeface="Lato"/>
                <a:sym typeface="Lato"/>
              </a:rPr>
              <a:t> que se está analizando. Cada cromosoma consiste entonces del personaje, la lista de </a:t>
            </a:r>
            <a:r>
              <a:rPr lang="es" sz="1300">
                <a:solidFill>
                  <a:srgbClr val="FFFFFF"/>
                </a:solidFill>
                <a:latin typeface="Courier New"/>
                <a:ea typeface="Courier New"/>
                <a:cs typeface="Courier New"/>
                <a:sym typeface="Courier New"/>
              </a:rPr>
              <a:t>Items</a:t>
            </a:r>
            <a:r>
              <a:rPr lang="es" sz="1300">
                <a:solidFill>
                  <a:srgbClr val="FFFFFF"/>
                </a:solidFill>
                <a:latin typeface="Lato"/>
                <a:ea typeface="Lato"/>
                <a:cs typeface="Lato"/>
                <a:sym typeface="Lato"/>
              </a:rPr>
              <a:t> y la altura del personaje. De esta forma, cada generación consiste de una lista de cromosomas cada uno con sus respectivas configuraciones.</a:t>
            </a:r>
            <a:endParaRPr sz="1300">
              <a:solidFill>
                <a:srgbClr val="FFFFF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Shape 26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Fitness</a:t>
            </a:r>
            <a:endParaRPr/>
          </a:p>
        </p:txBody>
      </p:sp>
      <p:sp>
        <p:nvSpPr>
          <p:cNvPr id="262" name="Shape 26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solidFill>
                  <a:srgbClr val="FFFFFF"/>
                </a:solidFill>
              </a:rPr>
              <a:t>Se describe el desarrollo de un motor de algoritmos genéticos con el fin de obtener las mejores configuraciones de personajes de un juego de rol. El juego consiste en personajes que tienen cierta clase, ciertas propiedades, y cierto equipamiento. El objetivo es lograr la mejor configuración de ellas para optimizar el desempeño del personaje en el juego.</a:t>
            </a:r>
            <a:endParaRPr>
              <a:solidFill>
                <a:srgbClr val="FFFFFF"/>
              </a:solidFill>
            </a:endParaRPr>
          </a:p>
          <a:p>
            <a:pPr indent="0" lvl="0" marL="0" rtl="0">
              <a:spcBef>
                <a:spcPts val="0"/>
              </a:spcBef>
              <a:spcAft>
                <a:spcPts val="0"/>
              </a:spcAft>
              <a:buNone/>
            </a:pPr>
            <a:r>
              <a:t/>
            </a:r>
            <a:endParaRPr>
              <a:solidFill>
                <a:srgbClr val="FFFFFF"/>
              </a:solidFill>
            </a:endParaRPr>
          </a:p>
          <a:p>
            <a:pPr indent="0" lvl="0" marL="0" rtl="0">
              <a:spcBef>
                <a:spcPts val="0"/>
              </a:spcBef>
              <a:spcAft>
                <a:spcPts val="0"/>
              </a:spcAft>
              <a:buNone/>
            </a:pPr>
            <a:r>
              <a:rPr lang="es">
                <a:solidFill>
                  <a:srgbClr val="FFFFFF"/>
                </a:solidFill>
              </a:rPr>
              <a:t>El análisis se realizará sobre el personaje </a:t>
            </a:r>
            <a:r>
              <a:rPr b="1" lang="es">
                <a:solidFill>
                  <a:srgbClr val="FFFFFF"/>
                </a:solidFill>
              </a:rPr>
              <a:t>Defensor 2</a:t>
            </a:r>
            <a:endParaRPr>
              <a:solidFill>
                <a:srgbClr val="FFFFFF"/>
              </a:solidFill>
            </a:endParaRPr>
          </a:p>
          <a:p>
            <a:pPr indent="0" lvl="0" marL="0" rtl="0" algn="l">
              <a:spcBef>
                <a:spcPts val="0"/>
              </a:spcBef>
              <a:spcAft>
                <a:spcPts val="0"/>
              </a:spcAft>
              <a:buNone/>
            </a:pPr>
            <a:r>
              <a:t/>
            </a:r>
            <a:endParaRPr sz="1800">
              <a:solidFill>
                <a:srgbClr val="FFFFFF"/>
              </a:solidFill>
              <a:latin typeface="Courier New"/>
              <a:ea typeface="Courier New"/>
              <a:cs typeface="Courier New"/>
              <a:sym typeface="Courier New"/>
            </a:endParaRPr>
          </a:p>
          <a:p>
            <a:pPr indent="0" lvl="0" marL="0" rtl="0" algn="ctr">
              <a:spcBef>
                <a:spcPts val="0"/>
              </a:spcBef>
              <a:spcAft>
                <a:spcPts val="0"/>
              </a:spcAft>
              <a:buNone/>
            </a:pPr>
            <a:r>
              <a:rPr lang="es" sz="1800">
                <a:solidFill>
                  <a:srgbClr val="FFFFFF"/>
                </a:solidFill>
                <a:latin typeface="Courier New"/>
                <a:ea typeface="Courier New"/>
                <a:cs typeface="Courier New"/>
                <a:sym typeface="Courier New"/>
              </a:rPr>
              <a:t>Fitness = 0.1 * Ataque + 0.9 * Defensa</a:t>
            </a:r>
            <a:br>
              <a:rPr lang="es" sz="1800">
                <a:solidFill>
                  <a:srgbClr val="FFFFFF"/>
                </a:solidFill>
                <a:latin typeface="Courier New"/>
                <a:ea typeface="Courier New"/>
                <a:cs typeface="Courier New"/>
                <a:sym typeface="Courier New"/>
              </a:rPr>
            </a:br>
            <a:endParaRPr sz="18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Shape 26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Análisis</a:t>
            </a:r>
            <a:endParaRPr/>
          </a:p>
        </p:txBody>
      </p:sp>
      <p:sp>
        <p:nvSpPr>
          <p:cNvPr id="268" name="Shape 268"/>
          <p:cNvSpPr txBox="1"/>
          <p:nvPr>
            <p:ph idx="1" type="body"/>
          </p:nvPr>
        </p:nvSpPr>
        <p:spPr>
          <a:xfrm>
            <a:off x="1386550" y="1232975"/>
            <a:ext cx="3600000" cy="3581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solidFill>
                  <a:srgbClr val="FFFFFF"/>
                </a:solidFill>
              </a:rPr>
              <a:t>Una vez definida la forma en la que se </a:t>
            </a:r>
            <a:r>
              <a:rPr i="1" lang="es">
                <a:solidFill>
                  <a:srgbClr val="FFFFFF"/>
                </a:solidFill>
              </a:rPr>
              <a:t>calificará </a:t>
            </a:r>
            <a:r>
              <a:rPr lang="es">
                <a:solidFill>
                  <a:srgbClr val="FFFFFF"/>
                </a:solidFill>
              </a:rPr>
              <a:t>el desempeño de cada personaje, pensamos comenzar analizando algunos detalles que saltan a la vista. Por ejemplo, podemos graficar el DEM en función de la altura dado a que son funciones de una sola variable, y por lo tanto fáciles de graficar, y al hecho de que son factores directos del fitness.</a:t>
            </a:r>
            <a:br>
              <a:rPr lang="es">
                <a:solidFill>
                  <a:srgbClr val="FFFFFF"/>
                </a:solidFill>
              </a:rPr>
            </a:br>
            <a:br>
              <a:rPr lang="es">
                <a:solidFill>
                  <a:srgbClr val="FFFFFF"/>
                </a:solidFill>
              </a:rPr>
            </a:br>
            <a:r>
              <a:rPr lang="es">
                <a:solidFill>
                  <a:srgbClr val="FFFFFF"/>
                </a:solidFill>
              </a:rPr>
              <a:t>Dado que la defensa representa el 90% del desempeño de nuestro personaje, esperamos que la altura del personaje esté bastante cercana al máximo del DEM. De esta forma, la </a:t>
            </a:r>
            <a:r>
              <a:rPr i="1" lang="es">
                <a:solidFill>
                  <a:srgbClr val="FFFFFF"/>
                </a:solidFill>
              </a:rPr>
              <a:t>Figura 1</a:t>
            </a:r>
            <a:r>
              <a:rPr lang="es">
                <a:solidFill>
                  <a:srgbClr val="FFFFFF"/>
                </a:solidFill>
              </a:rPr>
              <a:t> nos indica que la altura óptima de nuestro personaje rondará 1.3 metros.</a:t>
            </a:r>
            <a:endParaRPr>
              <a:solidFill>
                <a:srgbClr val="FFFFFF"/>
              </a:solidFill>
            </a:endParaRPr>
          </a:p>
          <a:p>
            <a:pPr indent="0" lvl="0" marL="0" rtl="0">
              <a:spcBef>
                <a:spcPts val="0"/>
              </a:spcBef>
              <a:spcAft>
                <a:spcPts val="0"/>
              </a:spcAft>
              <a:buNone/>
            </a:pPr>
            <a:r>
              <a:t/>
            </a:r>
            <a:endParaRPr>
              <a:solidFill>
                <a:srgbClr val="FFFFFF"/>
              </a:solidFill>
            </a:endParaRPr>
          </a:p>
        </p:txBody>
      </p:sp>
      <p:pic>
        <p:nvPicPr>
          <p:cNvPr id="269" name="Shape 269"/>
          <p:cNvPicPr preferRelativeResize="0"/>
          <p:nvPr/>
        </p:nvPicPr>
        <p:blipFill>
          <a:blip r:embed="rId3">
            <a:alphaModFix/>
          </a:blip>
          <a:stretch>
            <a:fillRect/>
          </a:stretch>
        </p:blipFill>
        <p:spPr>
          <a:xfrm>
            <a:off x="5360550" y="1300150"/>
            <a:ext cx="3105150" cy="2543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Shape 27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Análisis</a:t>
            </a:r>
            <a:endParaRPr/>
          </a:p>
        </p:txBody>
      </p:sp>
      <p:sp>
        <p:nvSpPr>
          <p:cNvPr id="275" name="Shape 275"/>
          <p:cNvSpPr txBox="1"/>
          <p:nvPr/>
        </p:nvSpPr>
        <p:spPr>
          <a:xfrm>
            <a:off x="1369775" y="1123225"/>
            <a:ext cx="6609300" cy="17808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s" sz="1300">
                <a:solidFill>
                  <a:srgbClr val="FFFFFF"/>
                </a:solidFill>
                <a:latin typeface="Lato"/>
                <a:ea typeface="Lato"/>
                <a:cs typeface="Lato"/>
                <a:sym typeface="Lato"/>
              </a:rPr>
              <a:t>Para simplificar el análisis se decidió fijar los siguientes parámetros:</a:t>
            </a:r>
            <a:endParaRPr sz="1300">
              <a:solidFill>
                <a:srgbClr val="FFFFFF"/>
              </a:solidFill>
              <a:latin typeface="Lato"/>
              <a:ea typeface="Lato"/>
              <a:cs typeface="Lato"/>
              <a:sym typeface="Lato"/>
            </a:endParaRPr>
          </a:p>
          <a:p>
            <a:pPr indent="0" lvl="0" marL="0" rtl="0">
              <a:lnSpc>
                <a:spcPct val="115000"/>
              </a:lnSpc>
              <a:spcBef>
                <a:spcPts val="0"/>
              </a:spcBef>
              <a:spcAft>
                <a:spcPts val="0"/>
              </a:spcAft>
              <a:buNone/>
            </a:pPr>
            <a:r>
              <a:t/>
            </a:r>
            <a:endParaRPr sz="1300">
              <a:solidFill>
                <a:srgbClr val="FFFFFF"/>
              </a:solidFill>
              <a:latin typeface="Lato"/>
              <a:ea typeface="Lato"/>
              <a:cs typeface="Lato"/>
              <a:sym typeface="Lato"/>
            </a:endParaRPr>
          </a:p>
          <a:p>
            <a:pPr indent="-311150" lvl="0" marL="457200" rtl="0">
              <a:lnSpc>
                <a:spcPct val="115000"/>
              </a:lnSpc>
              <a:spcBef>
                <a:spcPts val="0"/>
              </a:spcBef>
              <a:spcAft>
                <a:spcPts val="0"/>
              </a:spcAft>
              <a:buClr>
                <a:srgbClr val="FFFFFF"/>
              </a:buClr>
              <a:buSzPts val="1300"/>
              <a:buFont typeface="Lato"/>
              <a:buChar char="●"/>
            </a:pPr>
            <a:r>
              <a:rPr lang="es" sz="1300">
                <a:solidFill>
                  <a:srgbClr val="FFFFFF"/>
                </a:solidFill>
                <a:latin typeface="Lato"/>
                <a:ea typeface="Lato"/>
                <a:cs typeface="Lato"/>
                <a:sym typeface="Lato"/>
              </a:rPr>
              <a:t>M</a:t>
            </a:r>
            <a:r>
              <a:rPr lang="es" sz="1300">
                <a:solidFill>
                  <a:srgbClr val="FFFFFF"/>
                </a:solidFill>
                <a:latin typeface="Lato"/>
                <a:ea typeface="Lato"/>
                <a:cs typeface="Lato"/>
                <a:sym typeface="Lato"/>
              </a:rPr>
              <a:t>étodo de reemplazo 2</a:t>
            </a:r>
            <a:endParaRPr sz="1300">
              <a:solidFill>
                <a:srgbClr val="FFFFFF"/>
              </a:solidFill>
              <a:latin typeface="Lato"/>
              <a:ea typeface="Lato"/>
              <a:cs typeface="Lato"/>
              <a:sym typeface="Lato"/>
            </a:endParaRPr>
          </a:p>
          <a:p>
            <a:pPr indent="-311150" lvl="0" marL="457200" rtl="0">
              <a:lnSpc>
                <a:spcPct val="115000"/>
              </a:lnSpc>
              <a:spcBef>
                <a:spcPts val="0"/>
              </a:spcBef>
              <a:spcAft>
                <a:spcPts val="0"/>
              </a:spcAft>
              <a:buClr>
                <a:srgbClr val="FFFFFF"/>
              </a:buClr>
              <a:buSzPts val="1300"/>
              <a:buFont typeface="Lato"/>
              <a:buChar char="●"/>
            </a:pPr>
            <a:r>
              <a:rPr lang="es" sz="1300">
                <a:solidFill>
                  <a:srgbClr val="FFFFFF"/>
                </a:solidFill>
                <a:latin typeface="Lato"/>
                <a:ea typeface="Lato"/>
                <a:cs typeface="Lato"/>
                <a:sym typeface="Lato"/>
              </a:rPr>
              <a:t>Población de 200 cromosomas</a:t>
            </a:r>
            <a:endParaRPr sz="1300">
              <a:solidFill>
                <a:srgbClr val="FFFFFF"/>
              </a:solidFill>
              <a:latin typeface="Lato"/>
              <a:ea typeface="Lato"/>
              <a:cs typeface="Lato"/>
              <a:sym typeface="Lato"/>
            </a:endParaRPr>
          </a:p>
          <a:p>
            <a:pPr indent="-311150" lvl="0" marL="457200" rtl="0">
              <a:lnSpc>
                <a:spcPct val="115000"/>
              </a:lnSpc>
              <a:spcBef>
                <a:spcPts val="0"/>
              </a:spcBef>
              <a:spcAft>
                <a:spcPts val="0"/>
              </a:spcAft>
              <a:buClr>
                <a:srgbClr val="FFFFFF"/>
              </a:buClr>
              <a:buSzPts val="1300"/>
              <a:buFont typeface="Lato"/>
              <a:buChar char="●"/>
            </a:pPr>
            <a:r>
              <a:rPr lang="es" sz="1300">
                <a:solidFill>
                  <a:srgbClr val="FFFFFF"/>
                </a:solidFill>
                <a:latin typeface="Lato"/>
                <a:ea typeface="Lato"/>
                <a:cs typeface="Lato"/>
                <a:sym typeface="Lato"/>
              </a:rPr>
              <a:t>Generation gap de 70% (140 seleccionados)</a:t>
            </a:r>
            <a:endParaRPr sz="1300">
              <a:solidFill>
                <a:srgbClr val="FFFFFF"/>
              </a:solidFill>
              <a:latin typeface="Lato"/>
              <a:ea typeface="Lato"/>
              <a:cs typeface="Lato"/>
              <a:sym typeface="Lato"/>
            </a:endParaRPr>
          </a:p>
          <a:p>
            <a:pPr indent="-311150" lvl="0" marL="457200" rtl="0">
              <a:lnSpc>
                <a:spcPct val="115000"/>
              </a:lnSpc>
              <a:spcBef>
                <a:spcPts val="0"/>
              </a:spcBef>
              <a:spcAft>
                <a:spcPts val="0"/>
              </a:spcAft>
              <a:buClr>
                <a:srgbClr val="FFFFFF"/>
              </a:buClr>
              <a:buSzPts val="1300"/>
              <a:buFont typeface="Lato"/>
              <a:buChar char="●"/>
            </a:pPr>
            <a:r>
              <a:rPr lang="es" sz="1300">
                <a:solidFill>
                  <a:srgbClr val="FFFFFF"/>
                </a:solidFill>
                <a:latin typeface="Lato"/>
                <a:ea typeface="Lato"/>
                <a:cs typeface="Lato"/>
                <a:sym typeface="Lato"/>
              </a:rPr>
              <a:t>Condición de corte por contenido, es decir, detener el algoritmo luego de que el mejor desempeño de la generación no mejore por 10.000 generaciones.</a:t>
            </a:r>
            <a:endParaRPr sz="1300">
              <a:solidFill>
                <a:srgbClr val="FFFFFF"/>
              </a:solidFill>
              <a:latin typeface="Lato"/>
              <a:ea typeface="Lato"/>
              <a:cs typeface="Lato"/>
              <a:sym typeface="Lato"/>
            </a:endParaRPr>
          </a:p>
          <a:p>
            <a:pPr indent="0" lvl="0" marL="0">
              <a:spcBef>
                <a:spcPts val="0"/>
              </a:spcBef>
              <a:spcAft>
                <a:spcPts val="0"/>
              </a:spcAft>
              <a:buNone/>
            </a:pPr>
            <a:r>
              <a:t/>
            </a:r>
            <a:endParaRPr sz="1300">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Shape 28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s"/>
              <a:t>Análisis</a:t>
            </a:r>
            <a:endParaRPr/>
          </a:p>
        </p:txBody>
      </p:sp>
      <p:sp>
        <p:nvSpPr>
          <p:cNvPr id="281" name="Shape 281"/>
          <p:cNvSpPr txBox="1"/>
          <p:nvPr/>
        </p:nvSpPr>
        <p:spPr>
          <a:xfrm>
            <a:off x="1369775" y="1123225"/>
            <a:ext cx="3602400" cy="34980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s" sz="1300">
                <a:solidFill>
                  <a:srgbClr val="FFFFFF"/>
                </a:solidFill>
                <a:latin typeface="Lato"/>
                <a:ea typeface="Lato"/>
                <a:cs typeface="Lato"/>
                <a:sym typeface="Lato"/>
              </a:rPr>
              <a:t>Comenzamos con una cruza en un punto con una probabilidad del 80%, una mutación uniforme con una probabilidad del 1%, y un método de selección de Ruleta. El método de reemplazo cuenta con la misma selección. </a:t>
            </a:r>
            <a:endParaRPr sz="1300">
              <a:solidFill>
                <a:srgbClr val="FFFFFF"/>
              </a:solidFill>
              <a:latin typeface="Lato"/>
              <a:ea typeface="Lato"/>
              <a:cs typeface="Lato"/>
              <a:sym typeface="Lato"/>
            </a:endParaRPr>
          </a:p>
          <a:p>
            <a:pPr indent="0" lvl="0" marL="0" rtl="0">
              <a:lnSpc>
                <a:spcPct val="115000"/>
              </a:lnSpc>
              <a:spcBef>
                <a:spcPts val="0"/>
              </a:spcBef>
              <a:spcAft>
                <a:spcPts val="0"/>
              </a:spcAft>
              <a:buNone/>
            </a:pPr>
            <a:r>
              <a:t/>
            </a:r>
            <a:endParaRPr sz="1300">
              <a:solidFill>
                <a:srgbClr val="FFFFFF"/>
              </a:solidFill>
              <a:latin typeface="Lato"/>
              <a:ea typeface="Lato"/>
              <a:cs typeface="Lato"/>
              <a:sym typeface="Lato"/>
            </a:endParaRPr>
          </a:p>
          <a:p>
            <a:pPr indent="0" lvl="0" marL="0" rtl="0">
              <a:lnSpc>
                <a:spcPct val="115000"/>
              </a:lnSpc>
              <a:spcBef>
                <a:spcPts val="0"/>
              </a:spcBef>
              <a:spcAft>
                <a:spcPts val="0"/>
              </a:spcAft>
              <a:buNone/>
            </a:pPr>
            <a:r>
              <a:rPr lang="es" sz="1300">
                <a:solidFill>
                  <a:srgbClr val="FFFFFF"/>
                </a:solidFill>
                <a:latin typeface="Lato"/>
                <a:ea typeface="Lato"/>
                <a:cs typeface="Lato"/>
                <a:sym typeface="Lato"/>
              </a:rPr>
              <a:t>La evolución del mejor fitness por cada generación puede verse en la </a:t>
            </a:r>
            <a:r>
              <a:rPr i="1" lang="es" sz="1300">
                <a:solidFill>
                  <a:srgbClr val="FFFFFF"/>
                </a:solidFill>
                <a:latin typeface="Lato"/>
                <a:ea typeface="Lato"/>
                <a:cs typeface="Lato"/>
                <a:sym typeface="Lato"/>
              </a:rPr>
              <a:t>Figura 3</a:t>
            </a:r>
            <a:r>
              <a:rPr lang="es" sz="1300">
                <a:solidFill>
                  <a:srgbClr val="FFFFFF"/>
                </a:solidFill>
                <a:latin typeface="Lato"/>
                <a:ea typeface="Lato"/>
                <a:cs typeface="Lato"/>
                <a:sym typeface="Lato"/>
              </a:rPr>
              <a:t>. Con estos parámetros logramos un fitness de 51.63 luego de 39,000 iteraciones.</a:t>
            </a:r>
            <a:endParaRPr sz="1300">
              <a:solidFill>
                <a:srgbClr val="FFFFFF"/>
              </a:solidFill>
              <a:latin typeface="Lato"/>
              <a:ea typeface="Lato"/>
              <a:cs typeface="Lato"/>
              <a:sym typeface="Lato"/>
            </a:endParaRPr>
          </a:p>
        </p:txBody>
      </p:sp>
      <p:pic>
        <p:nvPicPr>
          <p:cNvPr id="282" name="Shape 282"/>
          <p:cNvPicPr preferRelativeResize="0"/>
          <p:nvPr/>
        </p:nvPicPr>
        <p:blipFill>
          <a:blip r:embed="rId3">
            <a:alphaModFix/>
          </a:blip>
          <a:stretch>
            <a:fillRect/>
          </a:stretch>
        </p:blipFill>
        <p:spPr>
          <a:xfrm>
            <a:off x="5165875" y="1090400"/>
            <a:ext cx="3530850" cy="3530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